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2C2323E-DFA5-48FF-B8A1-E6EF8C4223E2}">
  <a:tblStyle styleId="{12C2323E-DFA5-48FF-B8A1-E6EF8C4223E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regular.fntdata"/><Relationship Id="rId16" Type="http://schemas.openxmlformats.org/officeDocument/2006/relationships/slide" Target="slides/slide9.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7635c87b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7635c87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34e241ca9d_0_7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34e241ca9d_0_7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34e241ca9d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34e241ca9d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34e241ca9d_0_1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34e241ca9d_0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34e241ca9d_0_2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34e241ca9d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34e241ca9d_0_3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34e241ca9d_0_3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34e241ca9d_0_4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34e241ca9d_0_4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34e241ca9d_0_4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34e241ca9d_0_4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34f591d9be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334f591d9be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hyperlink" Target="https://encyclopedia.ushmm.org/content/en/article/nazi-persecution-of-soviet-prisoners-of-war" TargetMode="External"/><Relationship Id="rId5" Type="http://schemas.openxmlformats.org/officeDocument/2006/relationships/hyperlink" Target="https://encyclopedia.ushmm.org/content/en/article/polish-victims" TargetMode="External"/><Relationship Id="rId6" Type="http://schemas.openxmlformats.org/officeDocument/2006/relationships/hyperlink" Target="https://encyclopedia.ushmm.org/content/en/article/gay-men-under-the-nazi-regime" TargetMode="External"/><Relationship Id="rId7" Type="http://schemas.openxmlformats.org/officeDocument/2006/relationships/hyperlink" Target="https://encyclopedia.ushmm.org/content/en/article/genocide-of-european-roma-gypsies-1939-1945?series=19" TargetMode="External"/><Relationship Id="rId8" Type="http://schemas.openxmlformats.org/officeDocument/2006/relationships/hyperlink" Target="https://encyclopedia.ushmm.org/content/en/article/the-murder-of-people-with-disabiliti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encyclopedia.ushmm.org/content/en/article/types-of-ghettos?series=17"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panorama.auschwitz.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panorama.auschwitz.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iwitness.usc.edu/dit/evakor" TargetMode="External"/><Relationship Id="rId6" Type="http://schemas.openxmlformats.org/officeDocument/2006/relationships/hyperlink" Target="https://iwitness.usc.edu/dit/maxeisen" TargetMode="External"/><Relationship Id="rId7" Type="http://schemas.openxmlformats.org/officeDocument/2006/relationships/hyperlink" Target="https://iwitness.usc.edu/dit/pincha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Guided Notes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750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guided notes while going through the Holocaust </a:t>
            </a:r>
            <a:r>
              <a:rPr lang="en" sz="1200">
                <a:solidFill>
                  <a:schemeClr val="dk1"/>
                </a:solidFill>
                <a:latin typeface="Halant"/>
                <a:ea typeface="Halant"/>
                <a:cs typeface="Halant"/>
                <a:sym typeface="Halant"/>
              </a:rPr>
              <a:t>Presentation</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Slide 2: Say-it-in-6: What was the Holocaust?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Slide 3: What was the significance of Kristallnacht?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Slides 3-4: How did the persecution of the Jewish people change over time during the Nazi regime?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Slide 5: Describe the “Final Solution” in your own words.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Reflection: Thinking about the 10 Stages of Genocide, how did Nazi Germany facilitate the genocide of so many millions of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pic>
        <p:nvPicPr>
          <p:cNvPr id="109" name="Google Shape;109;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0" name="Google Shape;110;p2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Holocaust</a:t>
            </a:r>
            <a:endParaRPr sz="1500">
              <a:solidFill>
                <a:schemeClr val="dk1"/>
              </a:solidFill>
              <a:latin typeface="Halant"/>
              <a:ea typeface="Halant"/>
              <a:cs typeface="Halant"/>
              <a:sym typeface="Halant"/>
            </a:endParaRPr>
          </a:p>
        </p:txBody>
      </p:sp>
      <p:pic>
        <p:nvPicPr>
          <p:cNvPr id="111" name="Google Shape;111;p2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4" name="Google Shape;114;p26"/>
          <p:cNvSpPr txBox="1"/>
          <p:nvPr/>
        </p:nvSpPr>
        <p:spPr>
          <a:xfrm>
            <a:off x="412550" y="1008025"/>
            <a:ext cx="6947400" cy="2401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The Nazi regime’s ideology centered on the belief in a so-called "racially pure" Aryan race. Anyone who did not fit into this ideal was considered a threat and targeted for persecution and extermination. As the Nazis expanded their control across Europe, they sought to eliminate these "threats" in what became known as the Holocaust. During this genocide, the Nazi regime systematically persecuted, tortured, and murdered millions of people, with the Jewish population being their primary target.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Task</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Your objective is to investigate key components of the Holocaust. You will work through a series of research-based activities to learn more about the experiences of victims, the structure of Nazi persecution, and the long-term effects of these atrocities.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p:txBody>
      </p:sp>
      <p:sp>
        <p:nvSpPr>
          <p:cNvPr id="115" name="Google Shape;115;p26"/>
          <p:cNvSpPr txBox="1"/>
          <p:nvPr/>
        </p:nvSpPr>
        <p:spPr>
          <a:xfrm>
            <a:off x="499739" y="7851408"/>
            <a:ext cx="6813600" cy="28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000000"/>
                </a:solidFill>
                <a:latin typeface="Inter"/>
                <a:ea typeface="Inter"/>
                <a:cs typeface="Inter"/>
                <a:sym typeface="Inter"/>
              </a:rPr>
              <a:t>Source: </a:t>
            </a:r>
            <a:r>
              <a:rPr lang="en" sz="1200">
                <a:latin typeface="Inter"/>
                <a:ea typeface="Inter"/>
                <a:cs typeface="Inter"/>
                <a:sym typeface="Inter"/>
              </a:rPr>
              <a:t>Felix </a:t>
            </a:r>
            <a:r>
              <a:rPr lang="en" sz="1200">
                <a:latin typeface="Inter"/>
                <a:ea typeface="Inter"/>
                <a:cs typeface="Inter"/>
                <a:sym typeface="Inter"/>
              </a:rPr>
              <a:t>Nussbaum</a:t>
            </a:r>
            <a:r>
              <a:rPr lang="en" sz="1200">
                <a:latin typeface="Inter"/>
                <a:ea typeface="Inter"/>
                <a:cs typeface="Inter"/>
                <a:sym typeface="Inter"/>
              </a:rPr>
              <a:t>, “The Triumph of Death,” April 18, 1944.</a:t>
            </a:r>
            <a:r>
              <a:rPr lang="en" sz="1200">
                <a:solidFill>
                  <a:srgbClr val="000000"/>
                </a:solidFill>
                <a:latin typeface="Inter"/>
                <a:ea typeface="Inter"/>
                <a:cs typeface="Inter"/>
                <a:sym typeface="Inter"/>
              </a:rPr>
              <a:t> Public Domain.</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a:t>
            </a:r>
            <a:r>
              <a:rPr i="1" lang="en" sz="1000">
                <a:solidFill>
                  <a:schemeClr val="dk1"/>
                </a:solidFill>
                <a:latin typeface="Inter"/>
                <a:ea typeface="Inter"/>
                <a:cs typeface="Inter"/>
                <a:sym typeface="Inter"/>
              </a:rPr>
              <a:t>Triumph of Death</a:t>
            </a:r>
            <a:r>
              <a:rPr lang="en" sz="1000">
                <a:solidFill>
                  <a:schemeClr val="dk1"/>
                </a:solidFill>
                <a:latin typeface="Inter"/>
                <a:ea typeface="Inter"/>
                <a:cs typeface="Inter"/>
                <a:sym typeface="Inter"/>
              </a:rPr>
              <a:t>, inspired by the famous medieval painting </a:t>
            </a:r>
            <a:r>
              <a:rPr i="1" lang="en" sz="1000">
                <a:solidFill>
                  <a:schemeClr val="dk1"/>
                </a:solidFill>
                <a:latin typeface="Inter"/>
                <a:ea typeface="Inter"/>
                <a:cs typeface="Inter"/>
                <a:sym typeface="Inter"/>
              </a:rPr>
              <a:t>Dance of Death</a:t>
            </a:r>
            <a:r>
              <a:rPr lang="en" sz="1000">
                <a:solidFill>
                  <a:schemeClr val="dk1"/>
                </a:solidFill>
                <a:latin typeface="Inter"/>
                <a:ea typeface="Inter"/>
                <a:cs typeface="Inter"/>
                <a:sym typeface="Inter"/>
              </a:rPr>
              <a:t>, was Felix Nussbaum’s final known work. Weeks after completing it, he and his wife, Felka Platek, were arrested. The painting reflects his sense of impending doom, depicting a dark, apocalyptic scene where skeletons dance among wreckage from art, science, and his personal life. Objects like film reels, music sheets, a tailor’s mannequin, and his father’s car symbolize the destruction of both culture and identity under Nazi rule.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116" name="Google Shape;116;p26"/>
          <p:cNvPicPr preferRelativeResize="0"/>
          <p:nvPr/>
        </p:nvPicPr>
        <p:blipFill>
          <a:blip r:embed="rId5">
            <a:alphaModFix/>
          </a:blip>
          <a:stretch>
            <a:fillRect/>
          </a:stretch>
        </p:blipFill>
        <p:spPr>
          <a:xfrm>
            <a:off x="479400" y="3203465"/>
            <a:ext cx="6813601" cy="456138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1: </a:t>
            </a:r>
            <a:r>
              <a:rPr lang="en" sz="1900">
                <a:solidFill>
                  <a:schemeClr val="dk1"/>
                </a:solidFill>
                <a:latin typeface="Halant"/>
                <a:ea typeface="Halant"/>
                <a:cs typeface="Halant"/>
                <a:sym typeface="Halant"/>
              </a:rPr>
              <a:t>Victims of the Nazis</a:t>
            </a:r>
            <a:endParaRPr sz="1900">
              <a:solidFill>
                <a:schemeClr val="dk1"/>
              </a:solidFill>
              <a:latin typeface="Halant"/>
              <a:ea typeface="Halant"/>
              <a:cs typeface="Halant"/>
              <a:sym typeface="Halant"/>
            </a:endParaRPr>
          </a:p>
        </p:txBody>
      </p:sp>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6" name="Google Shape;126;p27"/>
          <p:cNvSpPr txBox="1"/>
          <p:nvPr/>
        </p:nvSpPr>
        <p:spPr>
          <a:xfrm>
            <a:off x="594300" y="807688"/>
            <a:ext cx="6583800" cy="822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groups below to research using the USHMM Holocaust Encyclopedia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Non-Jewish Victims of the Nazi Regime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Polish Victims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Homosexual Men</a:t>
            </a:r>
            <a:r>
              <a:rPr lang="en" sz="1200">
                <a:solidFill>
                  <a:schemeClr val="dk1"/>
                </a:solidFill>
                <a:latin typeface="Inter"/>
                <a:ea typeface="Inter"/>
                <a:cs typeface="Inter"/>
                <a:sym typeface="Inter"/>
              </a:rPr>
              <a:t> (Scroll down to “The Peak of the Nazi Campaign Against Homosexuality”)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Roma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People with Disabilities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Soviet Prisoners of War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Selected Group: __________________________________________</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this group targeted during the Holocaust?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treatment of this group demonstrate the Nazi ideological beliefs?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how this group was treated during the Holocaust?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stood out most to you while you read about this targeted group?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27" name="Google Shape;127;p2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cxnSp>
        <p:nvCxnSpPr>
          <p:cNvPr id="128" name="Google Shape;128;p27"/>
          <p:cNvCxnSpPr/>
          <p:nvPr/>
        </p:nvCxnSpPr>
        <p:spPr>
          <a:xfrm>
            <a:off x="630575" y="3326925"/>
            <a:ext cx="6613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2: The Ghettos</a:t>
            </a:r>
            <a:endParaRPr sz="1900">
              <a:solidFill>
                <a:schemeClr val="dk1"/>
              </a:solidFill>
              <a:latin typeface="Halant"/>
              <a:ea typeface="Halant"/>
              <a:cs typeface="Halant"/>
              <a:sym typeface="Halant"/>
            </a:endParaRPr>
          </a:p>
        </p:txBody>
      </p:sp>
      <p:pic>
        <p:nvPicPr>
          <p:cNvPr id="134" name="Google Shape;134;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7" name="Google Shape;137;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8" name="Google Shape;138;p28"/>
          <p:cNvSpPr txBox="1"/>
          <p:nvPr/>
        </p:nvSpPr>
        <p:spPr>
          <a:xfrm>
            <a:off x="594300" y="807688"/>
            <a:ext cx="6583800" cy="7379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Using the USHMM Holocaust Encyclopedia, read the short article about </a:t>
            </a:r>
            <a:r>
              <a:rPr lang="en" sz="1200" u="sng">
                <a:solidFill>
                  <a:schemeClr val="hlink"/>
                </a:solidFill>
                <a:latin typeface="Halant"/>
                <a:ea typeface="Halant"/>
                <a:cs typeface="Halant"/>
                <a:sym typeface="Halant"/>
                <a:hlinkClick r:id="rId5"/>
              </a:rPr>
              <a:t>Types of Ghettos</a:t>
            </a:r>
            <a:r>
              <a:rPr lang="en" sz="1200">
                <a:solidFill>
                  <a:schemeClr val="dk1"/>
                </a:solidFill>
                <a:latin typeface="Halant"/>
                <a:ea typeface="Halant"/>
                <a:cs typeface="Halant"/>
                <a:sym typeface="Halant"/>
              </a:rPr>
              <a:t> and answer the questions below.</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Explain the concept of ghettos during WWII.</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video “Moving into the Krakow Ghetto.”</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What do you see that seems interesting or important?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What questions do you have about this footage?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you suppose is going on in this footage?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three different types of ghettos in your own words.</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Closed Ghettos: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Open Ghettos: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Destruction Ghettos: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there were different kinds of ghettos?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39" name="Google Shape;139;p2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3: </a:t>
            </a:r>
            <a:r>
              <a:rPr lang="en" sz="1900">
                <a:solidFill>
                  <a:schemeClr val="dk1"/>
                </a:solidFill>
                <a:latin typeface="Halant"/>
                <a:ea typeface="Halant"/>
                <a:cs typeface="Halant"/>
                <a:sym typeface="Halant"/>
              </a:rPr>
              <a:t>The Camps</a:t>
            </a:r>
            <a:endParaRPr sz="1900">
              <a:solidFill>
                <a:schemeClr val="dk1"/>
              </a:solidFill>
              <a:latin typeface="Halant"/>
              <a:ea typeface="Halant"/>
              <a:cs typeface="Halant"/>
              <a:sym typeface="Halant"/>
            </a:endParaRPr>
          </a:p>
        </p:txBody>
      </p:sp>
      <p:pic>
        <p:nvPicPr>
          <p:cNvPr id="145" name="Google Shape;145;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9" name="Google Shape;149;p29"/>
          <p:cNvSpPr txBox="1"/>
          <p:nvPr/>
        </p:nvSpPr>
        <p:spPr>
          <a:xfrm>
            <a:off x="381550" y="655300"/>
            <a:ext cx="7056000" cy="88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short description of the camps below.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Between 1933-1945, the Nazis established numerous types of camps used to confine victims of the Nazi regime. The first concentration camp, Dachau, was created in 1933 outside of Munich, Germany. Prisoners of early camps such as Dachau were “enemies of the state.” As the Nazis expanded their empire, the number of camps grew. There were several types of camps: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Concentration Camps: To hold civilians who were deemed to be “enemies of the state” Forced-Labor Camps: Prisoners in these camps were horribly treated and lived in appalling conditions while being forced to work so the Nazis could make economic gains and offset labor shortages.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Transit Camps: Temporary holding centers for Jewish people who were being deported. Often these were the final stops for those being sent to a killing center.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Prisoner of War Camps: Designed specifically for prisoners of war of the Allies, including Polish and Soviet soldiers.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Killing Centers: Five centers established exclusively for the massive industrialized murder of people, primarily Jews, to carry out the “Final Solution.” These camps were Chelmno, Belzec, Sobibor, Treblinka, and Auschwitz. During the peak of the murders, from 1943-1944, an average of 6,000 Jews were gassed and murdered in Auschwitz per day. Almost 3 million Jews were murdered in killing centers.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Go on a virtual tour of </a:t>
            </a:r>
            <a:r>
              <a:rPr lang="en" sz="1200" u="sng">
                <a:solidFill>
                  <a:schemeClr val="hlink"/>
                </a:solidFill>
                <a:latin typeface="Halant"/>
                <a:ea typeface="Halant"/>
                <a:cs typeface="Halant"/>
                <a:sym typeface="Halant"/>
                <a:hlinkClick r:id="rId5"/>
              </a:rPr>
              <a:t>Auschwitz II- Birkenau</a:t>
            </a:r>
            <a:r>
              <a:rPr lang="en" sz="1200">
                <a:solidFill>
                  <a:schemeClr val="dk1"/>
                </a:solidFill>
                <a:latin typeface="Halant"/>
                <a:ea typeface="Halant"/>
                <a:cs typeface="Halant"/>
                <a:sym typeface="Halant"/>
              </a:rPr>
              <a:t>. Choose five different locations in the camp and fill out the graphic organizer on the next page.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Some sections include the same testimony from other sections. Do not simply reuse the same testimony and reflection for multiple sections. Also, do not explore multiples of the same section (ex: don’t visit two different ruins of gas chambers and crematoria)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List of Sections to Explore:</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Main Camp Gate</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Camp Unloading Ramp &amp; Platform</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Sector BIa- Women’s Camp</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Block 25 in Sector BIa</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Brick Barracks</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Ruins of Gas Chamber and Crematoria II and III</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Makeshift Gas Chamber- So-Called “White House”</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Main Camp Baths- So-Called “Sauna”Building</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Storage Area- So-Called “Canada”</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Ruins of Gas Chamber and Crematoria IV</a:t>
            </a:r>
            <a:endParaRPr sz="1000">
              <a:solidFill>
                <a:schemeClr val="dk1"/>
              </a:solidFill>
              <a:latin typeface="Inter"/>
              <a:ea typeface="Inter"/>
              <a:cs typeface="Inter"/>
              <a:sym typeface="Inter"/>
            </a:endParaRPr>
          </a:p>
        </p:txBody>
      </p:sp>
      <p:sp>
        <p:nvSpPr>
          <p:cNvPr id="150" name="Google Shape;150;p2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51" name="Google Shape;151;p29"/>
          <p:cNvSpPr txBox="1"/>
          <p:nvPr/>
        </p:nvSpPr>
        <p:spPr>
          <a:xfrm>
            <a:off x="565525" y="4498675"/>
            <a:ext cx="6583800" cy="1629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differences between camps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there were different kinds of camps?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52" name="Google Shape;152;p29"/>
          <p:cNvSpPr txBox="1"/>
          <p:nvPr/>
        </p:nvSpPr>
        <p:spPr>
          <a:xfrm>
            <a:off x="3947100" y="7691475"/>
            <a:ext cx="3421200" cy="1723800"/>
          </a:xfrm>
          <a:prstGeom prst="rect">
            <a:avLst/>
          </a:prstGeom>
          <a:noFill/>
          <a:ln>
            <a:noFill/>
          </a:ln>
        </p:spPr>
        <p:txBody>
          <a:bodyPr anchorCtr="0" anchor="t" bIns="91425" lIns="91425" spcFirstLastPara="1" rIns="91425" wrap="square" tIns="91425">
            <a:spAutoFit/>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Ruins of Gas Chamber and Crematoria V</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Field Containing Human Ashes</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Makeshift Gas Chamber- So-Called “Little Red House”</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Sector BIII- So-Called “Mexico”</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Camp Hospital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Sinti and Roma Camp- BIIe</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Sector BIId- Men’s Camp</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Jews from Theresienstadt Camp- BIIb</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Sector BIIa- Men’s Quarantine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6" name="Shape 156"/>
        <p:cNvGrpSpPr/>
        <p:nvPr/>
      </p:nvGrpSpPr>
      <p:grpSpPr>
        <a:xfrm>
          <a:off x="0" y="0"/>
          <a:ext cx="0" cy="0"/>
          <a:chOff x="0" y="0"/>
          <a:chExt cx="0" cy="0"/>
        </a:xfrm>
      </p:grpSpPr>
      <p:sp>
        <p:nvSpPr>
          <p:cNvPr id="157" name="Google Shape;157;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3: The Camps</a:t>
            </a:r>
            <a:endParaRPr sz="1900">
              <a:solidFill>
                <a:schemeClr val="dk1"/>
              </a:solidFill>
              <a:latin typeface="Halant"/>
              <a:ea typeface="Halant"/>
              <a:cs typeface="Halant"/>
              <a:sym typeface="Halant"/>
            </a:endParaRPr>
          </a:p>
        </p:txBody>
      </p:sp>
      <p:pic>
        <p:nvPicPr>
          <p:cNvPr id="158" name="Google Shape;158;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9" name="Google Shape;159;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0" name="Google Shape;160;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1" name="Google Shape;161;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2" name="Google Shape;162;p30"/>
          <p:cNvSpPr txBox="1"/>
          <p:nvPr/>
        </p:nvSpPr>
        <p:spPr>
          <a:xfrm>
            <a:off x="594300" y="807688"/>
            <a:ext cx="6583800" cy="2770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Following the directions below, go on a virtual tour of Auschwitz II- Birkenau. Choose five different locations in the camp and fill out the graphic organizer.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Go to the </a:t>
            </a:r>
            <a:r>
              <a:rPr lang="en" sz="1200" u="sng">
                <a:solidFill>
                  <a:schemeClr val="hlink"/>
                </a:solidFill>
                <a:latin typeface="Inter"/>
                <a:ea typeface="Inter"/>
                <a:cs typeface="Inter"/>
                <a:sym typeface="Inter"/>
                <a:hlinkClick r:id="rId5"/>
              </a:rPr>
              <a:t>Auschwitz-Birkenau Virtual Tour </a:t>
            </a:r>
            <a:r>
              <a:rPr lang="en" sz="1200">
                <a:solidFill>
                  <a:schemeClr val="dk1"/>
                </a:solidFill>
                <a:latin typeface="Inter"/>
                <a:ea typeface="Inter"/>
                <a:cs typeface="Inter"/>
                <a:sym typeface="Inter"/>
              </a:rPr>
              <a:t>website. In the top left corner, click on the circle icon with the flag of the United Kingdom to switch the site to English. Then, click on the center image for the available tours called Auschwitz II-Birkenau. This will take you to the Main Camp Gate. From there, use the square on the right hand menu with the encircled i (description) to read about the different sections of the camp. Use the arrows on the screen to move between areas, and drag the screen in different directions to get a full view of the area you’re in. </a:t>
            </a:r>
            <a:r>
              <a:rPr lang="en" sz="1200">
                <a:solidFill>
                  <a:schemeClr val="dk1"/>
                </a:solidFill>
                <a:latin typeface="Inter"/>
                <a:ea typeface="Inter"/>
                <a:cs typeface="Inter"/>
                <a:sym typeface="Inter"/>
              </a:rPr>
              <a:t>You can also access all of the sites from the plan button on the right hand menu (it will take you to a map.) Please note some sites have multiple spots on the map for the same general section.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63" name="Google Shape;163;p30"/>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164" name="Google Shape;164;p30"/>
          <p:cNvGraphicFramePr/>
          <p:nvPr/>
        </p:nvGraphicFramePr>
        <p:xfrm>
          <a:off x="594300" y="3253475"/>
          <a:ext cx="3000000" cy="3000000"/>
        </p:xfrm>
        <a:graphic>
          <a:graphicData uri="http://schemas.openxmlformats.org/drawingml/2006/table">
            <a:tbl>
              <a:tblPr>
                <a:noFill/>
                <a:tableStyleId>{12C2323E-DFA5-48FF-B8A1-E6EF8C4223E2}</a:tableStyleId>
              </a:tblPr>
              <a:tblGrid>
                <a:gridCol w="1687075"/>
                <a:gridCol w="2524825"/>
                <a:gridCol w="2371900"/>
              </a:tblGrid>
              <a:tr h="979400">
                <a:tc>
                  <a:txBody>
                    <a:bodyPr/>
                    <a:lstStyle/>
                    <a:p>
                      <a:pPr indent="0" lvl="0" marL="0" rtl="0" algn="ctr">
                        <a:spcBef>
                          <a:spcPts val="0"/>
                        </a:spcBef>
                        <a:spcAft>
                          <a:spcPts val="0"/>
                        </a:spcAft>
                        <a:buNone/>
                      </a:pPr>
                      <a:r>
                        <a:rPr b="1" lang="en" sz="1200">
                          <a:latin typeface="Inter"/>
                          <a:ea typeface="Inter"/>
                          <a:cs typeface="Inter"/>
                          <a:sym typeface="Inter"/>
                        </a:rPr>
                        <a:t>Section of the Camp</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Description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Look through the gallery and/or witness accounts in the description. What stood out to you most and why?</a:t>
                      </a:r>
                      <a:endParaRPr b="1"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618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8" name="Shape 168"/>
        <p:cNvGrpSpPr/>
        <p:nvPr/>
      </p:nvGrpSpPr>
      <p:grpSpPr>
        <a:xfrm>
          <a:off x="0" y="0"/>
          <a:ext cx="0" cy="0"/>
          <a:chOff x="0" y="0"/>
          <a:chExt cx="0" cy="0"/>
        </a:xfrm>
      </p:grpSpPr>
      <p:sp>
        <p:nvSpPr>
          <p:cNvPr id="169" name="Google Shape;169;p3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4: </a:t>
            </a:r>
            <a:r>
              <a:rPr lang="en" sz="1900">
                <a:solidFill>
                  <a:schemeClr val="dk1"/>
                </a:solidFill>
                <a:latin typeface="Halant"/>
                <a:ea typeface="Halant"/>
                <a:cs typeface="Halant"/>
                <a:sym typeface="Halant"/>
              </a:rPr>
              <a:t>Survivor Testimony</a:t>
            </a:r>
            <a:endParaRPr sz="1900">
              <a:solidFill>
                <a:schemeClr val="dk1"/>
              </a:solidFill>
              <a:latin typeface="Halant"/>
              <a:ea typeface="Halant"/>
              <a:cs typeface="Halant"/>
              <a:sym typeface="Halant"/>
            </a:endParaRPr>
          </a:p>
        </p:txBody>
      </p:sp>
      <p:pic>
        <p:nvPicPr>
          <p:cNvPr id="170" name="Google Shape;170;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1" name="Google Shape;171;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2" name="Google Shape;172;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3" name="Google Shape;173;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4" name="Google Shape;174;p31"/>
          <p:cNvSpPr txBox="1"/>
          <p:nvPr/>
        </p:nvSpPr>
        <p:spPr>
          <a:xfrm>
            <a:off x="594300" y="807688"/>
            <a:ext cx="6583800" cy="8311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individuals below to “interview” by using the USC Shoah Foundation’s Dimensions in Testimony, an interactive biography that enables individuals to have conversations with Holocaust survivors. To interview the individual, you can either use your microphone or type in the box on the right of the interviewee.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When interviewing the individual, choose four of the questions below to ask. Fill out the graphic organizer with the questions you asked, a summary of their response, and your reaction to their testimony.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Possible Questions</a:t>
            </a:r>
            <a:endParaRPr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Can you tell me about your childhood?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were you separated from your family?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were the camps like?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do you remember most?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were you liberated?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When did you first feel free?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did you survive?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was your life like after the war?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is your message for us?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Interviewees</a:t>
            </a:r>
            <a:endParaRPr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Eva Kor</a:t>
            </a:r>
            <a:r>
              <a:rPr lang="en" sz="1200">
                <a:solidFill>
                  <a:schemeClr val="dk1"/>
                </a:solidFill>
                <a:latin typeface="Inter"/>
                <a:ea typeface="Inter"/>
                <a:cs typeface="Inter"/>
                <a:sym typeface="Inter"/>
              </a:rPr>
              <a:t>- Eva and her family lived in Romania. In March 1944, they were sent to the Ceheiu ghetto, where they stayed for five weeks before being deported to Auschwitz-Birkenau in cattle cars. Upon arrival, her parents and two of her siblings were murdered in the gas chambers. Eva had a twin sister, Miriam. One of the doctors in the camps, Dr. Josef Mengele, performed medical experiments and was particularly interested in twins, so the two were spared from the gas chambers but endured horrific experiments. They were both liberated by the Soviets in January 1945.</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6"/>
              </a:rPr>
              <a:t>Max Eisen</a:t>
            </a:r>
            <a:r>
              <a:rPr lang="en" sz="1200">
                <a:solidFill>
                  <a:schemeClr val="dk1"/>
                </a:solidFill>
                <a:latin typeface="Inter"/>
                <a:ea typeface="Inter"/>
                <a:cs typeface="Inter"/>
                <a:sym typeface="Inter"/>
              </a:rPr>
              <a:t>- Max and his family lived in Czechoslovakia until they were sent to a ghetto in Košice in 1944. They were there for about two weeks before they were deported to Auschwitz, where his mother and younger siblings were sent to the gas chambers. Max lied about his age to survive the initial selection at the camp. Max left Auschwitz in January 1945 when he was sent on a death march to Mauthausen, where he was liberated by the US in May 1945.</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7"/>
              </a:rPr>
              <a:t>Pinchas Gutter-</a:t>
            </a:r>
            <a:r>
              <a:rPr lang="en" sz="1200">
                <a:solidFill>
                  <a:schemeClr val="dk1"/>
                </a:solidFill>
                <a:latin typeface="Inter"/>
                <a:ea typeface="Inter"/>
                <a:cs typeface="Inter"/>
                <a:sym typeface="Inter"/>
              </a:rPr>
              <a:t> Pinchas and his family lived in Poland in a  religious Jewish community. The family took on a fake Christian identity and moved to Warsaw, where they were eventually discovered and deported to Majdanek concentration camp. His parents and sisters were murdered at the camp. Pinchas moved to several forced labor and concentration camps, and eventually sent on a death march to Theresienstadt in Czechoslovakia. He was liberated by the Soviets in May 1945. </a:t>
            </a:r>
            <a:endParaRPr sz="1200">
              <a:solidFill>
                <a:schemeClr val="dk1"/>
              </a:solidFill>
              <a:latin typeface="Inter"/>
              <a:ea typeface="Inter"/>
              <a:cs typeface="Inter"/>
              <a:sym typeface="Inter"/>
            </a:endParaRPr>
          </a:p>
        </p:txBody>
      </p:sp>
      <p:sp>
        <p:nvSpPr>
          <p:cNvPr id="175" name="Google Shape;175;p31"/>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sp>
        <p:nvSpPr>
          <p:cNvPr id="180" name="Google Shape;180;p3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Topic 4: Survivor Testimony</a:t>
            </a:r>
            <a:endParaRPr sz="1900">
              <a:solidFill>
                <a:schemeClr val="dk1"/>
              </a:solidFill>
              <a:latin typeface="Halant"/>
              <a:ea typeface="Halant"/>
              <a:cs typeface="Halant"/>
              <a:sym typeface="Halant"/>
            </a:endParaRPr>
          </a:p>
        </p:txBody>
      </p:sp>
      <p:pic>
        <p:nvPicPr>
          <p:cNvPr id="181" name="Google Shape;181;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2" name="Google Shape;182;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3" name="Google Shape;183;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4" name="Google Shape;184;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5" name="Google Shape;185;p32"/>
          <p:cNvSpPr txBox="1"/>
          <p:nvPr/>
        </p:nvSpPr>
        <p:spPr>
          <a:xfrm>
            <a:off x="594300" y="7314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graphic organizer below as you interview a survivor of the Holocaust.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u="sng">
                <a:solidFill>
                  <a:schemeClr val="dk1"/>
                </a:solidFill>
                <a:latin typeface="Inter"/>
                <a:ea typeface="Inter"/>
                <a:cs typeface="Inter"/>
                <a:sym typeface="Inter"/>
              </a:rPr>
              <a:t>Chosen Survivor: _______________________________________</a:t>
            </a:r>
            <a:endParaRPr b="1" sz="1200" u="sng">
              <a:solidFill>
                <a:schemeClr val="dk1"/>
              </a:solidFill>
              <a:latin typeface="Inter"/>
              <a:ea typeface="Inter"/>
              <a:cs typeface="Inter"/>
              <a:sym typeface="Inter"/>
            </a:endParaRPr>
          </a:p>
        </p:txBody>
      </p:sp>
      <p:sp>
        <p:nvSpPr>
          <p:cNvPr id="186" name="Google Shape;186;p32"/>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187" name="Google Shape;187;p32"/>
          <p:cNvGraphicFramePr/>
          <p:nvPr/>
        </p:nvGraphicFramePr>
        <p:xfrm>
          <a:off x="594300" y="1643800"/>
          <a:ext cx="3000000" cy="3000000"/>
        </p:xfrm>
        <a:graphic>
          <a:graphicData uri="http://schemas.openxmlformats.org/drawingml/2006/table">
            <a:tbl>
              <a:tblPr>
                <a:noFill/>
                <a:tableStyleId>{12C2323E-DFA5-48FF-B8A1-E6EF8C4223E2}</a:tableStyleId>
              </a:tblPr>
              <a:tblGrid>
                <a:gridCol w="1687075"/>
                <a:gridCol w="2524825"/>
                <a:gridCol w="2371900"/>
              </a:tblGrid>
              <a:tr h="1033650">
                <a:tc>
                  <a:txBody>
                    <a:bodyPr/>
                    <a:lstStyle/>
                    <a:p>
                      <a:pPr indent="0" lvl="0" marL="0" rtl="0" algn="ctr">
                        <a:spcBef>
                          <a:spcPts val="0"/>
                        </a:spcBef>
                        <a:spcAft>
                          <a:spcPts val="0"/>
                        </a:spcAft>
                        <a:buNone/>
                      </a:pPr>
                      <a:r>
                        <a:rPr b="1" lang="en" sz="1200">
                          <a:latin typeface="Inter"/>
                          <a:ea typeface="Inter"/>
                          <a:cs typeface="Inter"/>
                          <a:sym typeface="Inter"/>
                        </a:rPr>
                        <a:t>Question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Survivor’s Response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surprised or impacted you the most about their response? Why?</a:t>
                      </a:r>
                      <a:endParaRPr b="1" sz="1200">
                        <a:latin typeface="Inter"/>
                        <a:ea typeface="Inter"/>
                        <a:cs typeface="Inter"/>
                        <a:sym typeface="Inter"/>
                      </a:endParaRPr>
                    </a:p>
                  </a:txBody>
                  <a:tcPr marT="91425" marB="91425" marR="91425" marL="91425"/>
                </a:tc>
              </a:tr>
              <a:tr h="16677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6677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6677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6677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1" name="Shape 191"/>
        <p:cNvGrpSpPr/>
        <p:nvPr/>
      </p:nvGrpSpPr>
      <p:grpSpPr>
        <a:xfrm>
          <a:off x="0" y="0"/>
          <a:ext cx="0" cy="0"/>
          <a:chOff x="0" y="0"/>
          <a:chExt cx="0" cy="0"/>
        </a:xfrm>
      </p:grpSpPr>
      <p:pic>
        <p:nvPicPr>
          <p:cNvPr id="192" name="Google Shape;192;p33"/>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93" name="Google Shape;193;p33"/>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and why did Nazi Germany strip victims of their humanity?</a:t>
            </a:r>
            <a:endParaRPr sz="1700">
              <a:solidFill>
                <a:schemeClr val="dk1"/>
              </a:solidFill>
              <a:latin typeface="Inter"/>
              <a:ea typeface="Inter"/>
              <a:cs typeface="Inter"/>
              <a:sym typeface="Inter"/>
            </a:endParaRPr>
          </a:p>
        </p:txBody>
      </p:sp>
      <p:sp>
        <p:nvSpPr>
          <p:cNvPr id="194" name="Google Shape;194;p3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8: World at War</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11</a:t>
            </a:r>
            <a:endParaRPr sz="1700">
              <a:solidFill>
                <a:schemeClr val="dk1"/>
              </a:solidFill>
              <a:latin typeface="Halant"/>
              <a:ea typeface="Halant"/>
              <a:cs typeface="Halant"/>
              <a:sym typeface="Halant"/>
            </a:endParaRPr>
          </a:p>
        </p:txBody>
      </p:sp>
      <p:pic>
        <p:nvPicPr>
          <p:cNvPr id="195" name="Google Shape;195;p3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96" name="Google Shape;196;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7" name="Google Shape;197;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8" name="Google Shape;198;p33"/>
          <p:cNvSpPr txBox="1"/>
          <p:nvPr/>
        </p:nvSpPr>
        <p:spPr>
          <a:xfrm>
            <a:off x="455300" y="3257000"/>
            <a:ext cx="6861900" cy="390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Respond to the Reflection Questions below in 3-5 sentences. Use specific examples.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something new you learned about the Holocaust?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something that will stick with you after the lesson?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300">
              <a:solidFill>
                <a:srgbClr val="E95C3D"/>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p:txBody>
      </p:sp>
      <p:sp>
        <p:nvSpPr>
          <p:cNvPr id="199" name="Google Shape;199;p33"/>
          <p:cNvSpPr txBox="1"/>
          <p:nvPr/>
        </p:nvSpPr>
        <p:spPr>
          <a:xfrm>
            <a:off x="219350" y="1701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